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9" r:id="rId4"/>
    <p:sldId id="257" r:id="rId5"/>
    <p:sldId id="270" r:id="rId6"/>
    <p:sldId id="258" r:id="rId7"/>
    <p:sldId id="273" r:id="rId8"/>
    <p:sldId id="265" r:id="rId9"/>
    <p:sldId id="259" r:id="rId10"/>
    <p:sldId id="272" r:id="rId11"/>
    <p:sldId id="266" r:id="rId12"/>
    <p:sldId id="263" r:id="rId13"/>
    <p:sldId id="271" r:id="rId14"/>
    <p:sldId id="260" r:id="rId15"/>
    <p:sldId id="261" r:id="rId16"/>
    <p:sldId id="274" r:id="rId17"/>
    <p:sldId id="267" r:id="rId18"/>
    <p:sldId id="262" r:id="rId19"/>
    <p:sldId id="275" r:id="rId20"/>
    <p:sldId id="276" r:id="rId21"/>
    <p:sldId id="277" r:id="rId22"/>
    <p:sldId id="278" r:id="rId23"/>
    <p:sldId id="264" r:id="rId24"/>
    <p:sldId id="26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2" d="100"/>
          <a:sy n="62" d="100"/>
        </p:scale>
        <p:origin x="12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offloweringplants.com/?genera=passiflora" TargetMode="External"/><Relationship Id="rId2" Type="http://schemas.openxmlformats.org/officeDocument/2006/relationships/hyperlink" Target="https://worldoffloweringplants.com/?families=passifloracea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1905000"/>
            <a:ext cx="8714936" cy="3733800"/>
          </a:xfrm>
        </p:spPr>
        <p:txBody>
          <a:bodyPr>
            <a:normAutofit/>
          </a:bodyPr>
          <a:lstStyle/>
          <a:p>
            <a:r>
              <a:rPr lang="en-IN" sz="9600" dirty="0" smtClean="0">
                <a:latin typeface="Algerian" pitchFamily="82" charset="0"/>
                <a:cs typeface="Aharoni" pitchFamily="2" charset="-79"/>
              </a:rPr>
              <a:t>PASSIFLORA   INCARNATA</a:t>
            </a:r>
            <a:endParaRPr lang="en-IN" sz="9600" dirty="0">
              <a:latin typeface="Algerian" pitchFamily="82" charset="0"/>
              <a:cs typeface="Aharoni" pitchFamily="2" charset="-79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58213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5400" dirty="0" err="1" smtClean="0">
                <a:latin typeface="Times New Roman" pitchFamily="18" charset="0"/>
                <a:cs typeface="Times New Roman" pitchFamily="18" charset="0"/>
              </a:rPr>
              <a:t>Hysteria,puerperal</a:t>
            </a:r>
            <a:r>
              <a:rPr lang="en-IN" sz="5400" dirty="0" smtClean="0">
                <a:latin typeface="Times New Roman" pitchFamily="18" charset="0"/>
                <a:cs typeface="Times New Roman" pitchFamily="18" charset="0"/>
              </a:rPr>
              <a:t> convulsions.</a:t>
            </a:r>
          </a:p>
          <a:p>
            <a:pPr>
              <a:buNone/>
            </a:pPr>
            <a:r>
              <a:rPr lang="en-IN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IN" sz="5400" dirty="0" smtClean="0">
                <a:latin typeface="Times New Roman" pitchFamily="18" charset="0"/>
                <a:cs typeface="Times New Roman" pitchFamily="18" charset="0"/>
              </a:rPr>
              <a:t>Painful </a:t>
            </a:r>
            <a:r>
              <a:rPr lang="en-IN" sz="5400" dirty="0" err="1" smtClean="0">
                <a:latin typeface="Times New Roman" pitchFamily="18" charset="0"/>
                <a:cs typeface="Times New Roman" pitchFamily="18" charset="0"/>
              </a:rPr>
              <a:t>diarrhœa</a:t>
            </a:r>
            <a:r>
              <a:rPr lang="en-IN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5344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Acute mania.</a:t>
            </a:r>
          </a:p>
          <a:p>
            <a:pPr>
              <a:buFont typeface="Wingdings" pitchFamily="2" charset="2"/>
              <a:buChar char="v"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Worm fever</a:t>
            </a:r>
          </a:p>
          <a:p>
            <a:pPr>
              <a:buFont typeface="Wingdings" pitchFamily="2" charset="2"/>
              <a:buChar char="v"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Teething</a:t>
            </a: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534400" cy="6477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sz="4400" i="1" dirty="0" err="1" smtClean="0">
                <a:latin typeface="Times New Roman" pitchFamily="18" charset="0"/>
                <a:cs typeface="Times New Roman" pitchFamily="18" charset="0"/>
              </a:rPr>
              <a:t>Atonic</a:t>
            </a:r>
            <a:r>
              <a:rPr lang="en-IN" sz="4400" i="1" dirty="0" smtClean="0">
                <a:latin typeface="Times New Roman" pitchFamily="18" charset="0"/>
                <a:cs typeface="Times New Roman" pitchFamily="18" charset="0"/>
              </a:rPr>
              <a:t> condition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 generally present.</a:t>
            </a:r>
          </a:p>
          <a:p>
            <a:pPr>
              <a:buNone/>
            </a:pPr>
            <a:endParaRPr lang="en-IN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400" i="1" dirty="0" smtClean="0">
                <a:latin typeface="Times New Roman" pitchFamily="18" charset="0"/>
                <a:cs typeface="Times New Roman" pitchFamily="18" charset="0"/>
              </a:rPr>
              <a:t>Asthma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, 10-30 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gtt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every ten minutes for a few doses.</a:t>
            </a:r>
          </a:p>
          <a:p>
            <a:pPr>
              <a:buNone/>
            </a:pP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Locally, in erysipelas.</a:t>
            </a:r>
          </a:p>
          <a:p>
            <a:endParaRPr lang="en-I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Windows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58674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Head:</a:t>
            </a:r>
          </a:p>
          <a:p>
            <a:pPr>
              <a:buNone/>
            </a:pP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Violent ache as if top of head would come off; eyes felt as if pushed out.</a:t>
            </a:r>
          </a:p>
          <a:p>
            <a:pPr>
              <a:buNone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Stomach:</a:t>
            </a:r>
          </a:p>
          <a:p>
            <a:pPr>
              <a:buNone/>
            </a:pPr>
            <a:r>
              <a:rPr lang="en-IN" sz="3600" b="1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Leaden(dull), dead feeling after or between meals</a:t>
            </a:r>
          </a:p>
          <a:p>
            <a:pPr>
              <a:buNone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- Flatulence and sour eructations.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Sleep:</a:t>
            </a:r>
          </a:p>
          <a:p>
            <a:pPr>
              <a:buNone/>
            </a:pPr>
            <a:endParaRPr lang="en-IN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Restless and wakeful, resulting from exhaustion. Especially in the feeble, infants and the aged.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</a:t>
            </a:r>
            <a:endParaRPr lang="en-IN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Windows\Downloads\download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343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248400"/>
          </a:xfrm>
        </p:spPr>
        <p:txBody>
          <a:bodyPr/>
          <a:lstStyle/>
          <a:p>
            <a:pPr>
              <a:buNone/>
            </a:pPr>
            <a:r>
              <a:rPr lang="en-IN" sz="4000" dirty="0" smtClean="0">
                <a:latin typeface="Arial Narrow" pitchFamily="34" charset="0"/>
              </a:rPr>
              <a:t>        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- Insomnia of the mentally worried, and overworked, with tendency to convulsions. </a:t>
            </a:r>
          </a:p>
          <a:p>
            <a:pPr>
              <a:buNone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    - Nocturnal cough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Dose:</a:t>
            </a:r>
          </a:p>
          <a:p>
            <a:pPr>
              <a:buNone/>
            </a:pPr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Large doses of mother tincture are required-thirty to sixty drops, repeated several times.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Research studies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- One study has investigated its use in the treatment of ADHD.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-  The different pharmacological properties of 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incarnata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 are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antianxiety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analgesic,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antidiabetic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anticonvulsant,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antiwithdrawal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antiasthmatic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anticough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and anti-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Helicobacter pylori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nature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Yoga\Desktop\Passiflora-incarnata-Purple-Passion-Flower1-702x5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6554" y="762000"/>
            <a:ext cx="6748246" cy="5364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with 41 healthy adults, there was improved sleep quality with drinking passionflower tea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randomized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trial of 54 women, passion flower reduced hot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flushes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</a:t>
            </a:r>
          </a:p>
          <a:p>
            <a:pPr marL="36576" indent="0" fontAlgn="base">
              <a:buNone/>
            </a:pPr>
            <a:endParaRPr lang="en-I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has caused vomiting, heart irregularity, and drowsiness </a:t>
            </a:r>
            <a:endParaRPr lang="en-IN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pregnancy and lactation</a:t>
            </a:r>
            <a:r>
              <a:rPr lang="en-IN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cause uterine stimulation </a:t>
            </a:r>
          </a:p>
        </p:txBody>
      </p:sp>
    </p:spTree>
    <p:extLst>
      <p:ext uri="{BB962C8B-B14F-4D97-AF65-F5344CB8AC3E}">
        <p14:creationId xmlns:p14="http://schemas.microsoft.com/office/powerpoint/2010/main" val="34770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77000"/>
          </a:xfrm>
        </p:spPr>
        <p:txBody>
          <a:bodyPr/>
          <a:lstStyle/>
          <a:p>
            <a:pPr fontAlgn="base"/>
            <a:endParaRPr lang="en-IN" dirty="0" smtClean="0"/>
          </a:p>
          <a:p>
            <a:pPr fontAlgn="base"/>
            <a:endParaRPr lang="en-IN" dirty="0"/>
          </a:p>
          <a:p>
            <a:pPr fontAlgn="base"/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with certain medications: sedatives, </a:t>
            </a:r>
            <a:r>
              <a:rPr lang="en-I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anesthesia</a:t>
            </a:r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CNS </a:t>
            </a:r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depressants</a:t>
            </a:r>
          </a:p>
          <a:p>
            <a:pPr marL="36576" indent="0" fontAlgn="base">
              <a:buNone/>
            </a:pPr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cause drowsiness, avoid while operating heavy machinery.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96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6248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COMPARISONS</a:t>
            </a: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For </a:t>
            </a:r>
            <a:r>
              <a:rPr lang="en-I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Asthma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– Grindelia;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Blatta</a:t>
            </a: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For </a:t>
            </a:r>
            <a:r>
              <a:rPr lang="en-I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Headache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– Belladonna; Glonoine</a:t>
            </a: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    For </a:t>
            </a:r>
            <a:r>
              <a:rPr lang="en-IN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Sleeplessness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– Opium;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coffea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cruda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Nux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vomica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4800" dirty="0" err="1" smtClean="0">
                <a:latin typeface="Times New Roman" pitchFamily="18" charset="0"/>
                <a:cs typeface="Times New Roman" pitchFamily="18" charset="0"/>
              </a:rPr>
              <a:t>Silicea</a:t>
            </a: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sz="4000" dirty="0" smtClean="0">
                <a:latin typeface="Arial Narrow" pitchFamily="34" charset="0"/>
              </a:rPr>
              <a:t>         THANK YOU ALL…………..</a:t>
            </a:r>
            <a:endParaRPr lang="en-IN" sz="40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4343400" cy="3886200"/>
          </a:xfrm>
        </p:spPr>
      </p:pic>
    </p:spTree>
    <p:extLst>
      <p:ext uri="{BB962C8B-B14F-4D97-AF65-F5344CB8AC3E}">
        <p14:creationId xmlns:p14="http://schemas.microsoft.com/office/powerpoint/2010/main" val="12093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Common Names</a:t>
            </a:r>
          </a:p>
          <a:p>
            <a:pPr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              Purple Passion Flower, Apricot Vine, Passion flower, True Passion Flower, Wild Apricot, Wild Passion Vine</a:t>
            </a:r>
          </a:p>
          <a:p>
            <a:pPr>
              <a:buNone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Family: </a:t>
            </a:r>
            <a:r>
              <a:rPr lang="en-IN" sz="4000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Passifloraceae</a:t>
            </a:r>
            <a:r>
              <a:rPr lang="en-IN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IN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Genus: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40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Passiflora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MEDICINAL USES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- Treat anxiety, insomnia, hypertension</a:t>
            </a:r>
          </a:p>
          <a:p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ALKALOIDS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harman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harmin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harmalin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harmol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harmalol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772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An efficient anti-spasmodic. </a:t>
            </a:r>
          </a:p>
          <a:p>
            <a:pPr>
              <a:buFont typeface="Wingdings" pitchFamily="2" charset="2"/>
              <a:buChar char="v"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Whooping-cough.</a:t>
            </a:r>
          </a:p>
          <a:p>
            <a:pPr>
              <a:buNone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Delirium tremens.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   </a:t>
            </a:r>
            <a:endParaRPr lang="en-IN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ndows\Desktop\59e5fc40026de.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8001000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Convulsions in children</a:t>
            </a:r>
          </a:p>
          <a:p>
            <a:pPr>
              <a:buNone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Neuralgia</a:t>
            </a:r>
          </a:p>
          <a:p>
            <a:pPr>
              <a:buNone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Insomnia, produces normal sleep</a:t>
            </a:r>
          </a:p>
          <a:p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534400" cy="6324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Spasms</a:t>
            </a:r>
          </a:p>
          <a:p>
            <a:pPr>
              <a:buFont typeface="Wingdings" pitchFamily="2" charset="2"/>
              <a:buChar char="v"/>
            </a:pPr>
            <a:endParaRPr lang="en-IN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5" name="Picture 2" descr="C:\Users\Windows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0"/>
            <a:ext cx="40386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349</TotalTime>
  <Words>321</Words>
  <Application>Microsoft Office PowerPoint</Application>
  <PresentationFormat>On-screen Show (4:3)</PresentationFormat>
  <Paragraphs>86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Aharoni</vt:lpstr>
      <vt:lpstr>Algerian</vt:lpstr>
      <vt:lpstr>Arial</vt:lpstr>
      <vt:lpstr>Arial Narrow</vt:lpstr>
      <vt:lpstr>Franklin Gothic Book</vt:lpstr>
      <vt:lpstr>Times New Roman</vt:lpstr>
      <vt:lpstr>Wingdings</vt:lpstr>
      <vt:lpstr>Wingdings 2</vt:lpstr>
      <vt:lpstr>Technic</vt:lpstr>
      <vt:lpstr>PASSIFLORA   INCARNATA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PASSIFLORA   INCARNATA</dc:title>
  <dc:creator>Dr.Yoga</dc:creator>
  <cp:lastModifiedBy>User</cp:lastModifiedBy>
  <cp:revision>43</cp:revision>
  <dcterms:created xsi:type="dcterms:W3CDTF">2006-08-16T00:00:00Z</dcterms:created>
  <dcterms:modified xsi:type="dcterms:W3CDTF">2019-08-15T05:42:21Z</dcterms:modified>
</cp:coreProperties>
</file>